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74" r:id="rId6"/>
    <p:sldId id="275" r:id="rId7"/>
    <p:sldId id="301" r:id="rId8"/>
    <p:sldId id="302" r:id="rId9"/>
    <p:sldId id="282" r:id="rId10"/>
    <p:sldId id="281" r:id="rId11"/>
    <p:sldId id="308" r:id="rId12"/>
    <p:sldId id="272" r:id="rId13"/>
    <p:sldId id="280" r:id="rId14"/>
    <p:sldId id="304" r:id="rId15"/>
    <p:sldId id="287" r:id="rId16"/>
    <p:sldId id="289" r:id="rId17"/>
    <p:sldId id="291" r:id="rId18"/>
    <p:sldId id="309" r:id="rId19"/>
    <p:sldId id="310" r:id="rId20"/>
    <p:sldId id="305" r:id="rId21"/>
    <p:sldId id="311" r:id="rId22"/>
    <p:sldId id="313" r:id="rId23"/>
    <p:sldId id="284" r:id="rId24"/>
    <p:sldId id="307" r:id="rId25"/>
    <p:sldId id="267" r:id="rId26"/>
    <p:sldId id="276" r:id="rId27"/>
    <p:sldId id="30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Chan" initials="CC" lastIdx="1" clrIdx="0">
    <p:extLst>
      <p:ext uri="{19B8F6BF-5375-455C-9EA6-DF929625EA0E}">
        <p15:presenceInfo xmlns:p15="http://schemas.microsoft.com/office/powerpoint/2012/main" userId="13e7e03de1a587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50"/>
    <a:srgbClr val="47D1CB"/>
    <a:srgbClr val="4AF351"/>
    <a:srgbClr val="C97FE8"/>
    <a:srgbClr val="FEB1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50"/>
    <p:restoredTop sz="94636"/>
  </p:normalViewPr>
  <p:slideViewPr>
    <p:cSldViewPr snapToGrid="0" snapToObjects="1">
      <p:cViewPr varScale="1">
        <p:scale>
          <a:sx n="79" d="100"/>
          <a:sy n="79" d="100"/>
        </p:scale>
        <p:origin x="7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7T21:30:50.024" idx="1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40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27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5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52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95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47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97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4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06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04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254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tif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tiff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tiff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sv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3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1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outdoor, night, dark&#10;&#10;Description automatically generated">
            <a:extLst>
              <a:ext uri="{FF2B5EF4-FFF2-40B4-BE49-F238E27FC236}">
                <a16:creationId xmlns:a16="http://schemas.microsoft.com/office/drawing/2014/main" id="{4253A6A5-BA57-6647-B9D1-53F4B37947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80" b="9520"/>
          <a:stretch/>
        </p:blipFill>
        <p:spPr>
          <a:xfrm>
            <a:off x="20" y="35626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4A7CD-A203-704E-A709-EDC0E9B12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Women Tech Women Yes </a:t>
            </a:r>
            <a:br>
              <a:rPr lang="en-US" b="1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Summer Gala Engagement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65C46C-F965-3F49-87FA-E54A667667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Street Team Placement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AD91E3-88FE-EF49-B754-FD29C2C9805F}"/>
              </a:ext>
            </a:extLst>
          </p:cNvPr>
          <p:cNvSpPr txBox="1"/>
          <p:nvPr/>
        </p:nvSpPr>
        <p:spPr>
          <a:xfrm>
            <a:off x="8907582" y="5482029"/>
            <a:ext cx="17604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Chuck Cao</a:t>
            </a:r>
          </a:p>
          <a:p>
            <a:r>
              <a:rPr lang="en-US" dirty="0"/>
              <a:t>Chris Chan</a:t>
            </a:r>
          </a:p>
          <a:p>
            <a:r>
              <a:rPr lang="en-US" dirty="0"/>
              <a:t>Humza Khan</a:t>
            </a:r>
          </a:p>
          <a:p>
            <a:r>
              <a:rPr lang="en-US" dirty="0"/>
              <a:t>Joshua Mailman </a:t>
            </a:r>
          </a:p>
        </p:txBody>
      </p:sp>
    </p:spTree>
    <p:extLst>
      <p:ext uri="{BB962C8B-B14F-4D97-AF65-F5344CB8AC3E}">
        <p14:creationId xmlns:p14="http://schemas.microsoft.com/office/powerpoint/2010/main" val="1587434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2FCF-3078-4C4E-B2F0-4B764254E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Show me the Money!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06F6D-21D4-C543-AA61-DB5CB04E35E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Top 10 Subway Stations by Household Income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E61B9-C2FD-E745-B0E8-B64E0812BAE3}"/>
              </a:ext>
            </a:extLst>
          </p:cNvPr>
          <p:cNvSpPr txBox="1"/>
          <p:nvPr/>
        </p:nvSpPr>
        <p:spPr>
          <a:xfrm>
            <a:off x="3085108" y="318095"/>
            <a:ext cx="6980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Top 10 Subway Stations by Household Income</a:t>
            </a:r>
          </a:p>
        </p:txBody>
      </p:sp>
      <p:pic>
        <p:nvPicPr>
          <p:cNvPr id="4098" name="Picture 2" descr="Charging Bull - Wikipedia">
            <a:extLst>
              <a:ext uri="{FF2B5EF4-FFF2-40B4-BE49-F238E27FC236}">
                <a16:creationId xmlns:a16="http://schemas.microsoft.com/office/drawing/2014/main" id="{9CA3B52D-60D3-1749-AA16-0424015D1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50" y="1528762"/>
            <a:ext cx="4559300" cy="426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928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0A78A-A454-014B-8D9A-55868CD69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63" y="1313992"/>
            <a:ext cx="4889572" cy="889814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/>
              <a:t>Median Household Income</a:t>
            </a:r>
            <a:br>
              <a:rPr lang="en-US" sz="3600" dirty="0"/>
            </a:br>
            <a:r>
              <a:rPr lang="en-US" sz="3600" dirty="0"/>
              <a:t>by Subway Station:</a:t>
            </a:r>
            <a:br>
              <a:rPr lang="en-US" sz="3600" b="1" dirty="0"/>
            </a:br>
            <a:br>
              <a:rPr lang="en-US" sz="3600" b="1" dirty="0"/>
            </a:br>
            <a:r>
              <a:rPr lang="en-US" sz="3200" b="1" dirty="0"/>
              <a:t>10,000 Foot Overview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8F8A63-560C-EA4D-A4EF-194B024CE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3466"/>
          <a:stretch/>
        </p:blipFill>
        <p:spPr>
          <a:xfrm>
            <a:off x="4654296" y="0"/>
            <a:ext cx="7537704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3041DAB-B3A0-A940-AF87-F5791F21FDC4}"/>
              </a:ext>
            </a:extLst>
          </p:cNvPr>
          <p:cNvSpPr txBox="1">
            <a:spLocks/>
          </p:cNvSpPr>
          <p:nvPr/>
        </p:nvSpPr>
        <p:spPr>
          <a:xfrm>
            <a:off x="178675" y="1342796"/>
            <a:ext cx="4475621" cy="4564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5232956-83DA-2740-BF61-CFD81625112B}"/>
              </a:ext>
            </a:extLst>
          </p:cNvPr>
          <p:cNvSpPr txBox="1">
            <a:spLocks/>
          </p:cNvSpPr>
          <p:nvPr/>
        </p:nvSpPr>
        <p:spPr>
          <a:xfrm>
            <a:off x="177363" y="2232610"/>
            <a:ext cx="4617867" cy="4437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Where are the highest reported median HH incomes in NYC?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stations have the most turnstile traffic?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we narrow our target area further?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6416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5C712D-F5BE-7E47-8937-9BDA63873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06" y="911160"/>
            <a:ext cx="3430189" cy="54622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98AA070-BD94-1E46-BEF5-BE6BD0711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6029" y="911160"/>
            <a:ext cx="6055257" cy="546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FFB2AB9-15DB-4C19-BC46-FD8307034CA5}"/>
              </a:ext>
            </a:extLst>
          </p:cNvPr>
          <p:cNvSpPr/>
          <p:nvPr/>
        </p:nvSpPr>
        <p:spPr>
          <a:xfrm>
            <a:off x="5478120" y="4536720"/>
            <a:ext cx="1097280" cy="109728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1023B4-38BE-4A06-95A3-35A12665B62E}"/>
              </a:ext>
            </a:extLst>
          </p:cNvPr>
          <p:cNvSpPr/>
          <p:nvPr/>
        </p:nvSpPr>
        <p:spPr>
          <a:xfrm>
            <a:off x="1810080" y="4676400"/>
            <a:ext cx="1463040" cy="146304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17" name="Straight Connector 16">
            <a:extLst>
              <a:ext uri="{FF2B5EF4-FFF2-40B4-BE49-F238E27FC236}">
                <a16:creationId xmlns:a16="http://schemas.microsoft.com/office/drawing/2014/main" id="{02C7FAA3-459D-4286-A2AB-61499280A193}"/>
              </a:ext>
            </a:extLst>
          </p:cNvPr>
          <p:cNvSpPr/>
          <p:nvPr/>
        </p:nvSpPr>
        <p:spPr>
          <a:xfrm>
            <a:off x="2793600" y="5112180"/>
            <a:ext cx="329184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8345A5B-B422-4180-A01D-56C8A2090505}"/>
              </a:ext>
            </a:extLst>
          </p:cNvPr>
          <p:cNvSpPr/>
          <p:nvPr/>
        </p:nvSpPr>
        <p:spPr>
          <a:xfrm>
            <a:off x="2011431" y="2111760"/>
            <a:ext cx="548640" cy="54864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D69DA42-F24E-42B3-B020-8F70894E3D3E}"/>
              </a:ext>
            </a:extLst>
          </p:cNvPr>
          <p:cNvSpPr/>
          <p:nvPr/>
        </p:nvSpPr>
        <p:spPr>
          <a:xfrm>
            <a:off x="3787920" y="911160"/>
            <a:ext cx="731520" cy="73152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33DD8A0-B293-4314-8D72-BDED80190C9D}"/>
              </a:ext>
            </a:extLst>
          </p:cNvPr>
          <p:cNvSpPr/>
          <p:nvPr/>
        </p:nvSpPr>
        <p:spPr>
          <a:xfrm>
            <a:off x="3585308" y="2198506"/>
            <a:ext cx="548640" cy="54864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1DC454-D4BD-B84D-9B05-B990B211F19E}"/>
              </a:ext>
            </a:extLst>
          </p:cNvPr>
          <p:cNvSpPr txBox="1"/>
          <p:nvPr/>
        </p:nvSpPr>
        <p:spPr>
          <a:xfrm>
            <a:off x="1160714" y="318095"/>
            <a:ext cx="102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Top 10 Subway Stations by Household Income: 5,000 Foot Overview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A5574DC-B968-4A72-BBCE-4E9FACE87D4C}"/>
              </a:ext>
            </a:extLst>
          </p:cNvPr>
          <p:cNvSpPr/>
          <p:nvPr/>
        </p:nvSpPr>
        <p:spPr>
          <a:xfrm>
            <a:off x="7714244" y="1810045"/>
            <a:ext cx="365760" cy="36576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9F76F727-C3FF-4F3B-AECF-10D84F3A661F}"/>
              </a:ext>
            </a:extLst>
          </p:cNvPr>
          <p:cNvSpPr/>
          <p:nvPr/>
        </p:nvSpPr>
        <p:spPr>
          <a:xfrm>
            <a:off x="8660917" y="1093319"/>
            <a:ext cx="502163" cy="461513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2F4CFF1-C48D-49F0-B3C2-79ED7812FCB6}"/>
              </a:ext>
            </a:extLst>
          </p:cNvPr>
          <p:cNvSpPr/>
          <p:nvPr/>
        </p:nvSpPr>
        <p:spPr>
          <a:xfrm>
            <a:off x="8112276" y="2925802"/>
            <a:ext cx="685043" cy="44537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zh-CN" altLang="en-US">
              <a:solidFill>
                <a:srgbClr val="E71224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9D8DAC9-357B-4789-9CE8-6FBA2CD6B834}"/>
              </a:ext>
            </a:extLst>
          </p:cNvPr>
          <p:cNvSpPr/>
          <p:nvPr/>
        </p:nvSpPr>
        <p:spPr>
          <a:xfrm>
            <a:off x="8903160" y="2111760"/>
            <a:ext cx="365760" cy="36576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72CFD29-BD9D-4F23-9762-BBCFFA11589C}"/>
              </a:ext>
            </a:extLst>
          </p:cNvPr>
          <p:cNvSpPr/>
          <p:nvPr/>
        </p:nvSpPr>
        <p:spPr>
          <a:xfrm>
            <a:off x="9502560" y="3353040"/>
            <a:ext cx="548640" cy="54864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3E595AC-8C26-4648-8360-3B4795BAC25B}"/>
              </a:ext>
            </a:extLst>
          </p:cNvPr>
          <p:cNvCxnSpPr/>
          <p:nvPr/>
        </p:nvCxnSpPr>
        <p:spPr>
          <a:xfrm>
            <a:off x="4226011" y="1285103"/>
            <a:ext cx="443490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CEBB261-801F-2D48-98C5-38E8A6E21B62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2285751" y="1992925"/>
            <a:ext cx="5428493" cy="42196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9E3D005-CA09-7149-9DA2-14FEDD581B93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3859628" y="2294640"/>
            <a:ext cx="5043532" cy="22113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BF018ED-8D49-E24C-A2C8-007DB62F1198}"/>
              </a:ext>
            </a:extLst>
          </p:cNvPr>
          <p:cNvCxnSpPr>
            <a:cxnSpLocks/>
          </p:cNvCxnSpPr>
          <p:nvPr/>
        </p:nvCxnSpPr>
        <p:spPr>
          <a:xfrm>
            <a:off x="3840638" y="1888596"/>
            <a:ext cx="4524886" cy="123666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1AB00A4-E74E-F74B-B0AA-0E18EA97B8F7}"/>
              </a:ext>
            </a:extLst>
          </p:cNvPr>
          <p:cNvCxnSpPr>
            <a:endCxn id="28" idx="2"/>
          </p:cNvCxnSpPr>
          <p:nvPr/>
        </p:nvCxnSpPr>
        <p:spPr>
          <a:xfrm flipV="1">
            <a:off x="4519440" y="3627360"/>
            <a:ext cx="4983120" cy="16999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1013DA5D-A4F8-034C-A652-64B738FD07B4}"/>
              </a:ext>
            </a:extLst>
          </p:cNvPr>
          <p:cNvSpPr/>
          <p:nvPr/>
        </p:nvSpPr>
        <p:spPr>
          <a:xfrm>
            <a:off x="3566318" y="1554833"/>
            <a:ext cx="548640" cy="54864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6E7168C-AE88-C54D-94C6-A4C2930F5213}"/>
              </a:ext>
            </a:extLst>
          </p:cNvPr>
          <p:cNvSpPr/>
          <p:nvPr/>
        </p:nvSpPr>
        <p:spPr>
          <a:xfrm>
            <a:off x="7348484" y="5407920"/>
            <a:ext cx="548640" cy="54864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DC89258-AB8D-424E-B6BA-208B2777F9A6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3273120" y="5407920"/>
            <a:ext cx="4350470" cy="34077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214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95EDC-DADE-B34E-9002-6BA02BEC1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World Trade Center Station</a:t>
            </a:r>
            <a:br>
              <a:rPr lang="en-US" sz="4000" b="1" dirty="0"/>
            </a:br>
            <a:r>
              <a:rPr lang="en-US" sz="3200" b="1" dirty="0"/>
              <a:t>Highest Median Household Income</a:t>
            </a:r>
          </a:p>
        </p:txBody>
      </p:sp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33D42549-67D5-7349-AB90-DDFB60BA3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3537" y="1690688"/>
            <a:ext cx="4440804" cy="4057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E91F74-EE35-7545-A649-243AE1DF0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524" y="1690688"/>
            <a:ext cx="4226011" cy="405789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9A3886-FFD5-B348-BE1C-8EEB610173B4}"/>
              </a:ext>
            </a:extLst>
          </p:cNvPr>
          <p:cNvCxnSpPr/>
          <p:nvPr/>
        </p:nvCxnSpPr>
        <p:spPr>
          <a:xfrm flipH="1">
            <a:off x="10873946" y="1890584"/>
            <a:ext cx="815546" cy="407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436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1126-8A98-2944-B640-0A2E8187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591800" cy="1325563"/>
          </a:xfrm>
        </p:spPr>
        <p:txBody>
          <a:bodyPr/>
          <a:lstStyle/>
          <a:p>
            <a:r>
              <a:rPr lang="en-US" b="1" dirty="0"/>
              <a:t>Location, Location, Location</a:t>
            </a:r>
          </a:p>
        </p:txBody>
      </p:sp>
      <p:pic>
        <p:nvPicPr>
          <p:cNvPr id="10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92CF737B-279A-FD4B-AFEB-A54BAC4F3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447627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46247E-BD53-D741-8964-A594F84AB1FD}"/>
              </a:ext>
            </a:extLst>
          </p:cNvPr>
          <p:cNvSpPr txBox="1">
            <a:spLocks/>
          </p:cNvSpPr>
          <p:nvPr/>
        </p:nvSpPr>
        <p:spPr>
          <a:xfrm>
            <a:off x="4833257" y="3402920"/>
            <a:ext cx="10798629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The Flatiron district: NYC’s tech hub</a:t>
            </a:r>
          </a:p>
        </p:txBody>
      </p:sp>
    </p:spTree>
    <p:extLst>
      <p:ext uri="{BB962C8B-B14F-4D97-AF65-F5344CB8AC3E}">
        <p14:creationId xmlns:p14="http://schemas.microsoft.com/office/powerpoint/2010/main" val="3411303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92C99C-E5D6-CF40-B076-6EFDB3373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3981" y="208302"/>
            <a:ext cx="6092476" cy="3100351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BB4556D-8E5F-CE42-BC07-09F4C805C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90" y="174174"/>
            <a:ext cx="3875314" cy="1325563"/>
          </a:xfrm>
        </p:spPr>
        <p:txBody>
          <a:bodyPr anchor="t" anchorCtr="0">
            <a:normAutofit/>
          </a:bodyPr>
          <a:lstStyle/>
          <a:p>
            <a:r>
              <a:rPr lang="en-US" sz="2800" dirty="0"/>
              <a:t>The Flatiron district: </a:t>
            </a:r>
            <a:br>
              <a:rPr lang="en-US" sz="2800" dirty="0"/>
            </a:br>
            <a:r>
              <a:rPr lang="en-US" sz="2800" dirty="0"/>
              <a:t>NYC’s tech hub</a:t>
            </a:r>
          </a:p>
        </p:txBody>
      </p:sp>
      <p:pic>
        <p:nvPicPr>
          <p:cNvPr id="4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29685CE-DAE2-BF4E-8A85-65D162FDD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925" y="3488838"/>
            <a:ext cx="6092190" cy="3177540"/>
          </a:xfrm>
          <a:prstGeom prst="rect">
            <a:avLst/>
          </a:prstGeom>
        </p:spPr>
      </p:pic>
      <p:pic>
        <p:nvPicPr>
          <p:cNvPr id="6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1990D771-C538-6A43-9ECB-ED1CF4FD336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66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446E7E0-670B-C84C-B43B-3EE6FBE11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696" y="217717"/>
            <a:ext cx="6103620" cy="316484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FF350C6-B167-534B-944C-5E20709D8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9715" y="3276604"/>
            <a:ext cx="7249885" cy="362494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0F6C7A6-4009-734D-843A-F9CD4C0D4785}"/>
              </a:ext>
            </a:extLst>
          </p:cNvPr>
          <p:cNvSpPr txBox="1">
            <a:spLocks/>
          </p:cNvSpPr>
          <p:nvPr/>
        </p:nvSpPr>
        <p:spPr>
          <a:xfrm>
            <a:off x="544290" y="174174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The Flatiron district: </a:t>
            </a:r>
            <a:br>
              <a:rPr lang="en-US" sz="2800"/>
            </a:br>
            <a:r>
              <a:rPr lang="en-US" sz="2800"/>
              <a:t>NYC’s tech hub</a:t>
            </a:r>
            <a:endParaRPr lang="en-US" sz="2800" dirty="0"/>
          </a:p>
        </p:txBody>
      </p:sp>
      <p:pic>
        <p:nvPicPr>
          <p:cNvPr id="8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A729FEA6-8E1A-AE4B-B02D-C2DAAFC7A1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77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E8813C1-CADB-0D43-8BD4-C73D73651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6020" y="0"/>
            <a:ext cx="7168896" cy="35844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D421D08-E671-1744-A134-49B7021F4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8575" y="3309257"/>
            <a:ext cx="7168896" cy="358444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27ACCA-87F0-5746-B444-56467A9A484A}"/>
              </a:ext>
            </a:extLst>
          </p:cNvPr>
          <p:cNvSpPr txBox="1">
            <a:spLocks/>
          </p:cNvSpPr>
          <p:nvPr/>
        </p:nvSpPr>
        <p:spPr>
          <a:xfrm>
            <a:off x="544290" y="174174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The Flatiron district: </a:t>
            </a:r>
            <a:br>
              <a:rPr lang="en-US" sz="2800"/>
            </a:br>
            <a:r>
              <a:rPr lang="en-US" sz="2800"/>
              <a:t>NYC’s tech hub</a:t>
            </a:r>
            <a:endParaRPr lang="en-US" sz="2800" dirty="0"/>
          </a:p>
        </p:txBody>
      </p:sp>
      <p:pic>
        <p:nvPicPr>
          <p:cNvPr id="8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46D3018D-1583-914C-A057-331BB4EF5DC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"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63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786CE7-427E-F440-B921-2D1EEF6C9B68}"/>
              </a:ext>
            </a:extLst>
          </p:cNvPr>
          <p:cNvSpPr txBox="1">
            <a:spLocks/>
          </p:cNvSpPr>
          <p:nvPr/>
        </p:nvSpPr>
        <p:spPr>
          <a:xfrm>
            <a:off x="544290" y="174174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The Flatiron district: </a:t>
            </a:r>
            <a:br>
              <a:rPr lang="en-US" sz="2800"/>
            </a:br>
            <a:r>
              <a:rPr lang="en-US" sz="2800"/>
              <a:t>NYC’s tech hub</a:t>
            </a:r>
            <a:endParaRPr lang="en-US" sz="2800" dirty="0"/>
          </a:p>
        </p:txBody>
      </p:sp>
      <p:pic>
        <p:nvPicPr>
          <p:cNvPr id="8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42BAA806-9F84-934F-B9B1-36241CD261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3BEA258-A572-3544-8780-6CC79031F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2114" y="-21771"/>
            <a:ext cx="7249885" cy="362494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EF07936-FFE8-A748-A9D8-3765373BD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5657" y="3298371"/>
            <a:ext cx="7206343" cy="3603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9017C6-D280-5044-972B-11CD8A48B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0157" y="3815443"/>
            <a:ext cx="838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16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786CE7-427E-F440-B921-2D1EEF6C9B68}"/>
              </a:ext>
            </a:extLst>
          </p:cNvPr>
          <p:cNvSpPr txBox="1">
            <a:spLocks/>
          </p:cNvSpPr>
          <p:nvPr/>
        </p:nvSpPr>
        <p:spPr>
          <a:xfrm>
            <a:off x="544292" y="873354"/>
            <a:ext cx="518159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The Flatiron building subway stop: 23</a:t>
            </a:r>
            <a:r>
              <a:rPr lang="en-US" sz="1800" baseline="30000" dirty="0"/>
              <a:t>rd</a:t>
            </a:r>
            <a:r>
              <a:rPr lang="en-US" sz="1800" dirty="0"/>
              <a:t> and 5</a:t>
            </a:r>
            <a:r>
              <a:rPr lang="en-US" sz="1800" baseline="30000" dirty="0"/>
              <a:t>th</a:t>
            </a:r>
            <a:r>
              <a:rPr lang="en-US" sz="1800" dirty="0"/>
              <a:t> Ave</a:t>
            </a:r>
          </a:p>
        </p:txBody>
      </p:sp>
      <p:pic>
        <p:nvPicPr>
          <p:cNvPr id="8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42BAA806-9F84-934F-B9B1-36241CD261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EF07936-FFE8-A748-A9D8-3765373BD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5657" y="3298371"/>
            <a:ext cx="7206343" cy="36031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30A32FD-DB8F-964E-B588-A8D25139C410}"/>
              </a:ext>
            </a:extLst>
          </p:cNvPr>
          <p:cNvSpPr txBox="1">
            <a:spLocks/>
          </p:cNvSpPr>
          <p:nvPr/>
        </p:nvSpPr>
        <p:spPr>
          <a:xfrm>
            <a:off x="522515" y="157846"/>
            <a:ext cx="4572000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First Recommendation</a:t>
            </a: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F78C7DD6-15FB-BE4F-97ED-BD45B92E22C1}"/>
              </a:ext>
            </a:extLst>
          </p:cNvPr>
          <p:cNvSpPr/>
          <p:nvPr/>
        </p:nvSpPr>
        <p:spPr>
          <a:xfrm rot="8110720">
            <a:off x="6116154" y="3278491"/>
            <a:ext cx="249225" cy="661535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901F9625-D74F-5049-AAAE-B94DCF63E443}"/>
              </a:ext>
            </a:extLst>
          </p:cNvPr>
          <p:cNvSpPr/>
          <p:nvPr/>
        </p:nvSpPr>
        <p:spPr>
          <a:xfrm rot="8110720">
            <a:off x="6844814" y="3278491"/>
            <a:ext cx="249225" cy="661535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0B69FF67-DE11-E84E-871B-F5A6B22BDED8}"/>
              </a:ext>
            </a:extLst>
          </p:cNvPr>
          <p:cNvSpPr/>
          <p:nvPr/>
        </p:nvSpPr>
        <p:spPr>
          <a:xfrm rot="8110720">
            <a:off x="7630627" y="3278491"/>
            <a:ext cx="249225" cy="661535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C11DA3-CE77-9A49-99BF-DFC9C6289EDE}"/>
              </a:ext>
            </a:extLst>
          </p:cNvPr>
          <p:cNvSpPr txBox="1"/>
          <p:nvPr/>
        </p:nvSpPr>
        <p:spPr>
          <a:xfrm>
            <a:off x="5763258" y="2778996"/>
            <a:ext cx="56899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8pm to midnight , Monday, Tuesday, Wednesday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58735D-F11A-DC42-BA92-A032F08DFD97}"/>
              </a:ext>
            </a:extLst>
          </p:cNvPr>
          <p:cNvSpPr txBox="1"/>
          <p:nvPr/>
        </p:nvSpPr>
        <p:spPr>
          <a:xfrm>
            <a:off x="5734373" y="1393285"/>
            <a:ext cx="6178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Flatiron, 23rd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at Broadway and 5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Ave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22FBF1-76FA-DB40-BEB9-1E2364702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0157" y="3815443"/>
            <a:ext cx="838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AB42-1907-114A-9D8A-FBAF5F11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C3AC-E047-1743-A1A0-A679B5384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Objective</a:t>
            </a:r>
          </a:p>
          <a:p>
            <a:r>
              <a:rPr lang="en-US" dirty="0">
                <a:solidFill>
                  <a:schemeClr val="bg1"/>
                </a:solidFill>
              </a:rPr>
              <a:t>What We Did</a:t>
            </a:r>
          </a:p>
          <a:p>
            <a:r>
              <a:rPr lang="en-US" dirty="0">
                <a:solidFill>
                  <a:schemeClr val="bg1"/>
                </a:solidFill>
              </a:rPr>
              <a:t>Results</a:t>
            </a:r>
          </a:p>
          <a:p>
            <a:r>
              <a:rPr lang="en-US" dirty="0">
                <a:solidFill>
                  <a:schemeClr val="bg1"/>
                </a:solidFill>
              </a:rPr>
              <a:t>Recommendations</a:t>
            </a:r>
          </a:p>
          <a:p>
            <a:r>
              <a:rPr lang="en-US" dirty="0">
                <a:solidFill>
                  <a:schemeClr val="bg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956133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C62BA1-1179-2943-A65E-6102EE64C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5" y="2938138"/>
            <a:ext cx="4606219" cy="3463591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F9A9EB6-50A1-624E-9AA7-0AADEB02D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-1" b="3466"/>
          <a:stretch/>
        </p:blipFill>
        <p:spPr>
          <a:xfrm>
            <a:off x="6215743" y="1583810"/>
            <a:ext cx="5535873" cy="503668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7A03432-19F9-E342-B2CD-AEB9CAC53C4D}"/>
              </a:ext>
            </a:extLst>
          </p:cNvPr>
          <p:cNvSpPr txBox="1">
            <a:spLocks/>
          </p:cNvSpPr>
          <p:nvPr/>
        </p:nvSpPr>
        <p:spPr>
          <a:xfrm>
            <a:off x="544282" y="1529446"/>
            <a:ext cx="5203375" cy="23241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/>
              <a:t>Pursuing a </a:t>
            </a:r>
            <a:r>
              <a:rPr lang="en-US" sz="2300" b="1" dirty="0"/>
              <a:t>second recommendation</a:t>
            </a:r>
            <a:r>
              <a:rPr lang="en-US" sz="2300" dirty="0"/>
              <a:t>, </a:t>
            </a:r>
          </a:p>
          <a:p>
            <a:r>
              <a:rPr lang="en-US" sz="2300" dirty="0"/>
              <a:t>by focusing on </a:t>
            </a:r>
            <a:r>
              <a:rPr lang="en-US" sz="2300" b="1" dirty="0"/>
              <a:t>high-income neighborhoods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30F359-13DA-B642-9AAC-001FE1CD85F9}"/>
              </a:ext>
            </a:extLst>
          </p:cNvPr>
          <p:cNvSpPr txBox="1">
            <a:spLocks/>
          </p:cNvSpPr>
          <p:nvPr/>
        </p:nvSpPr>
        <p:spPr>
          <a:xfrm>
            <a:off x="522514" y="201388"/>
            <a:ext cx="7097485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Location, Location, Location</a:t>
            </a:r>
          </a:p>
        </p:txBody>
      </p:sp>
    </p:spTree>
    <p:extLst>
      <p:ext uri="{BB962C8B-B14F-4D97-AF65-F5344CB8AC3E}">
        <p14:creationId xmlns:p14="http://schemas.microsoft.com/office/powerpoint/2010/main" val="1133647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F99554-29FB-7141-9FD8-BB2353F0231F}"/>
              </a:ext>
            </a:extLst>
          </p:cNvPr>
          <p:cNvSpPr txBox="1">
            <a:spLocks/>
          </p:cNvSpPr>
          <p:nvPr/>
        </p:nvSpPr>
        <p:spPr>
          <a:xfrm>
            <a:off x="522514" y="266701"/>
            <a:ext cx="7097485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High-income neighborhoods:</a:t>
            </a:r>
          </a:p>
          <a:p>
            <a:endParaRPr lang="en-US" sz="2800" b="1" dirty="0"/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47D1CB"/>
                </a:solidFill>
              </a:rPr>
              <a:t>Lincoln Center</a:t>
            </a:r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FEB1A2"/>
                </a:solidFill>
              </a:rPr>
              <a:t>Park Place</a:t>
            </a:r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C97FE8"/>
                </a:solidFill>
              </a:rPr>
              <a:t>World Trade CTR</a:t>
            </a:r>
          </a:p>
          <a:p>
            <a:endParaRPr lang="en-US" sz="2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02C28D-00BF-0D43-A963-D153367ACD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662465" y="2938138"/>
            <a:ext cx="4606219" cy="346359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D36EF61-7F5E-B743-95B3-E2B15E948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0337" y="0"/>
            <a:ext cx="7206344" cy="3603172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9659FBFD-C08F-F148-A959-85E3C7829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944" y="3393283"/>
            <a:ext cx="5923304" cy="30510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6EF284-3E4A-BD41-A44F-B240ABEC9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6808" y="3641271"/>
            <a:ext cx="1349713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ED0C88-E36E-FC47-A21D-51866AFFD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6822" y="501650"/>
            <a:ext cx="14097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60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F99554-29FB-7141-9FD8-BB2353F0231F}"/>
              </a:ext>
            </a:extLst>
          </p:cNvPr>
          <p:cNvSpPr txBox="1">
            <a:spLocks/>
          </p:cNvSpPr>
          <p:nvPr/>
        </p:nvSpPr>
        <p:spPr>
          <a:xfrm>
            <a:off x="522514" y="266701"/>
            <a:ext cx="7097485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High-income neighborhoods:</a:t>
            </a:r>
          </a:p>
          <a:p>
            <a:endParaRPr lang="en-US" sz="2800" b="1" dirty="0"/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47D1CB"/>
                </a:solidFill>
              </a:rPr>
              <a:t>Lincoln Center</a:t>
            </a:r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FEB1A2"/>
                </a:solidFill>
              </a:rPr>
              <a:t>Park Place</a:t>
            </a:r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C97FE8"/>
                </a:solidFill>
              </a:rPr>
              <a:t>World Trade CTR</a:t>
            </a:r>
          </a:p>
          <a:p>
            <a:endParaRPr lang="en-US" sz="2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02C28D-00BF-0D43-A963-D153367ACD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662465" y="2938138"/>
            <a:ext cx="4606219" cy="3463591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2BCAC18-2936-B543-A822-65F5C8378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49" y="3384518"/>
            <a:ext cx="6000751" cy="31181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32506C-99AF-E148-B9A0-90E3036C8780}"/>
              </a:ext>
            </a:extLst>
          </p:cNvPr>
          <p:cNvSpPr/>
          <p:nvPr/>
        </p:nvSpPr>
        <p:spPr>
          <a:xfrm>
            <a:off x="266700" y="1447800"/>
            <a:ext cx="3429000" cy="1104900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65876F1-7D13-9D40-B3E5-F1C698757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-3048000"/>
            <a:ext cx="12192000" cy="304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60D9892-108E-4F4A-A9E9-DAF0384DF1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7043" y="11723"/>
            <a:ext cx="7206342" cy="36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01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2C79656B-D2DA-574D-972A-23D0966D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49" y="3384518"/>
            <a:ext cx="6000751" cy="3118147"/>
          </a:xfrm>
          <a:prstGeom prst="rect">
            <a:avLst/>
          </a:prstGeom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1A636CFB-F007-7743-AD48-3BB9A00335D0}"/>
              </a:ext>
            </a:extLst>
          </p:cNvPr>
          <p:cNvSpPr/>
          <p:nvPr/>
        </p:nvSpPr>
        <p:spPr>
          <a:xfrm rot="8110720">
            <a:off x="6035352" y="3399428"/>
            <a:ext cx="249225" cy="661535"/>
          </a:xfrm>
          <a:prstGeom prst="upArrow">
            <a:avLst/>
          </a:prstGeom>
          <a:solidFill>
            <a:srgbClr val="47D1CB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F77D31BF-058E-DE4B-A5F4-6F47DDA5971B}"/>
              </a:ext>
            </a:extLst>
          </p:cNvPr>
          <p:cNvSpPr/>
          <p:nvPr/>
        </p:nvSpPr>
        <p:spPr>
          <a:xfrm rot="8110720">
            <a:off x="6725912" y="3399428"/>
            <a:ext cx="249225" cy="661535"/>
          </a:xfrm>
          <a:prstGeom prst="upArrow">
            <a:avLst/>
          </a:prstGeom>
          <a:solidFill>
            <a:srgbClr val="47D1CB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868A05C4-FB2B-AF47-98AB-C49A0E5D7B51}"/>
              </a:ext>
            </a:extLst>
          </p:cNvPr>
          <p:cNvSpPr/>
          <p:nvPr/>
        </p:nvSpPr>
        <p:spPr>
          <a:xfrm rot="8110720">
            <a:off x="7473625" y="3399428"/>
            <a:ext cx="249225" cy="661535"/>
          </a:xfrm>
          <a:prstGeom prst="upArrow">
            <a:avLst/>
          </a:prstGeom>
          <a:solidFill>
            <a:srgbClr val="47D1CB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683F4E2C-B3A2-6A4D-BEF7-BBA19B810849}"/>
              </a:ext>
            </a:extLst>
          </p:cNvPr>
          <p:cNvSpPr/>
          <p:nvPr/>
        </p:nvSpPr>
        <p:spPr>
          <a:xfrm rot="8110720">
            <a:off x="8292775" y="3399428"/>
            <a:ext cx="249225" cy="661535"/>
          </a:xfrm>
          <a:prstGeom prst="upArrow">
            <a:avLst/>
          </a:prstGeom>
          <a:solidFill>
            <a:srgbClr val="47D1CB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8795B8-90E8-AF4E-8EC8-8B9DE00806F8}"/>
              </a:ext>
            </a:extLst>
          </p:cNvPr>
          <p:cNvSpPr txBox="1"/>
          <p:nvPr/>
        </p:nvSpPr>
        <p:spPr>
          <a:xfrm>
            <a:off x="5571750" y="2793805"/>
            <a:ext cx="61249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7D1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4pm to midnight , Monday through Thursday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5BEDEC-DEB6-9840-B251-8FE7E020CEFD}"/>
              </a:ext>
            </a:extLst>
          </p:cNvPr>
          <p:cNvSpPr txBox="1"/>
          <p:nvPr/>
        </p:nvSpPr>
        <p:spPr>
          <a:xfrm>
            <a:off x="5852553" y="1548268"/>
            <a:ext cx="4786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47D1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Lincoln Center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021FEFA-F771-ED46-8DFF-5A227BF7974E}"/>
              </a:ext>
            </a:extLst>
          </p:cNvPr>
          <p:cNvSpPr txBox="1">
            <a:spLocks/>
          </p:cNvSpPr>
          <p:nvPr/>
        </p:nvSpPr>
        <p:spPr>
          <a:xfrm>
            <a:off x="544292" y="873354"/>
            <a:ext cx="5799358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47D1CB"/>
                </a:solidFill>
              </a:rPr>
              <a:t>The subway stop: 66</a:t>
            </a:r>
            <a:r>
              <a:rPr lang="en-US" sz="1800" baseline="30000" dirty="0">
                <a:solidFill>
                  <a:srgbClr val="47D1CB"/>
                </a:solidFill>
              </a:rPr>
              <a:t>th</a:t>
            </a:r>
            <a:r>
              <a:rPr lang="en-US" sz="1800" dirty="0">
                <a:solidFill>
                  <a:srgbClr val="47D1CB"/>
                </a:solidFill>
              </a:rPr>
              <a:t> Street and Broadway, Lincoln Center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86A4C85-E780-354E-A4FB-A4D17F84029A}"/>
              </a:ext>
            </a:extLst>
          </p:cNvPr>
          <p:cNvSpPr txBox="1">
            <a:spLocks/>
          </p:cNvSpPr>
          <p:nvPr/>
        </p:nvSpPr>
        <p:spPr>
          <a:xfrm>
            <a:off x="522514" y="157846"/>
            <a:ext cx="5230585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Second Recommendation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1CA3DD-CC15-B34F-A7DF-2CB7998700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62465" y="2938138"/>
            <a:ext cx="4606219" cy="346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5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4" grpId="0" animBg="1"/>
      <p:bldP spid="14" grpId="1" animBg="1"/>
      <p:bldP spid="15" grpId="0" animBg="1"/>
      <p:bldP spid="15" grpId="1" animBg="1"/>
      <p:bldP spid="12" grpId="0" animBg="1"/>
      <p:bldP spid="12" grpId="1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1126-8A98-2944-B640-0A2E8187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57" y="1"/>
            <a:ext cx="10863943" cy="877330"/>
          </a:xfrm>
        </p:spPr>
        <p:txBody>
          <a:bodyPr/>
          <a:lstStyle/>
          <a:p>
            <a:r>
              <a:rPr lang="en-US" b="1" cap="small" dirty="0"/>
              <a:t>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CEFED-4A66-8541-80D1-327D26EE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038" y="3323725"/>
            <a:ext cx="6720840" cy="3360420"/>
          </a:xfrm>
          <a:prstGeom prst="rect">
            <a:avLst/>
          </a:prstGeom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1A636CFB-F007-7743-AD48-3BB9A00335D0}"/>
              </a:ext>
            </a:extLst>
          </p:cNvPr>
          <p:cNvSpPr/>
          <p:nvPr/>
        </p:nvSpPr>
        <p:spPr>
          <a:xfrm rot="8110720">
            <a:off x="5749602" y="4428130"/>
            <a:ext cx="249225" cy="661535"/>
          </a:xfrm>
          <a:prstGeom prst="upArrow">
            <a:avLst/>
          </a:prstGeom>
          <a:solidFill>
            <a:srgbClr val="00EDED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F77D31BF-058E-DE4B-A5F4-6F47DDA5971B}"/>
              </a:ext>
            </a:extLst>
          </p:cNvPr>
          <p:cNvSpPr/>
          <p:nvPr/>
        </p:nvSpPr>
        <p:spPr>
          <a:xfrm rot="8110720">
            <a:off x="6478262" y="4428130"/>
            <a:ext cx="249225" cy="661535"/>
          </a:xfrm>
          <a:prstGeom prst="upArrow">
            <a:avLst/>
          </a:prstGeom>
          <a:solidFill>
            <a:srgbClr val="00EDED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868A05C4-FB2B-AF47-98AB-C49A0E5D7B51}"/>
              </a:ext>
            </a:extLst>
          </p:cNvPr>
          <p:cNvSpPr/>
          <p:nvPr/>
        </p:nvSpPr>
        <p:spPr>
          <a:xfrm rot="8110720">
            <a:off x="7264075" y="4428130"/>
            <a:ext cx="249225" cy="661535"/>
          </a:xfrm>
          <a:prstGeom prst="upArrow">
            <a:avLst/>
          </a:prstGeom>
          <a:solidFill>
            <a:srgbClr val="00EDED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683F4E2C-B3A2-6A4D-BEF7-BBA19B810849}"/>
              </a:ext>
            </a:extLst>
          </p:cNvPr>
          <p:cNvSpPr/>
          <p:nvPr/>
        </p:nvSpPr>
        <p:spPr>
          <a:xfrm rot="8110720">
            <a:off x="8045125" y="4428130"/>
            <a:ext cx="249225" cy="661535"/>
          </a:xfrm>
          <a:prstGeom prst="upArrow">
            <a:avLst/>
          </a:prstGeom>
          <a:solidFill>
            <a:srgbClr val="00EDED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8795B8-90E8-AF4E-8EC8-8B9DE00806F8}"/>
              </a:ext>
            </a:extLst>
          </p:cNvPr>
          <p:cNvSpPr txBox="1"/>
          <p:nvPr/>
        </p:nvSpPr>
        <p:spPr>
          <a:xfrm>
            <a:off x="3564254" y="3485664"/>
            <a:ext cx="167449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7D1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4pm to midnight 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7D1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Monday through Thursday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7FB14-B3B1-8341-86BC-5EF691AE5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76" y="4589090"/>
            <a:ext cx="2353324" cy="1769554"/>
          </a:xfrm>
          <a:prstGeom prst="rect">
            <a:avLst/>
          </a:prstGeom>
        </p:spPr>
      </p:pic>
      <p:pic>
        <p:nvPicPr>
          <p:cNvPr id="11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2A8887BC-685F-344B-A383-07DD74E60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8842" y="1295400"/>
            <a:ext cx="1355852" cy="2410403"/>
          </a:xfr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9E17932-6B40-5C46-A104-0A77482D72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977" y="84626"/>
            <a:ext cx="6722343" cy="3361172"/>
          </a:xfrm>
          <a:prstGeom prst="rect">
            <a:avLst/>
          </a:prstGeom>
        </p:spPr>
      </p:pic>
      <p:sp>
        <p:nvSpPr>
          <p:cNvPr id="18" name="Up Arrow 17">
            <a:extLst>
              <a:ext uri="{FF2B5EF4-FFF2-40B4-BE49-F238E27FC236}">
                <a16:creationId xmlns:a16="http://schemas.microsoft.com/office/drawing/2014/main" id="{C0EAE28E-9450-9F49-A725-82F4F1086932}"/>
              </a:ext>
            </a:extLst>
          </p:cNvPr>
          <p:cNvSpPr/>
          <p:nvPr/>
        </p:nvSpPr>
        <p:spPr>
          <a:xfrm rot="8110720">
            <a:off x="5943897" y="440676"/>
            <a:ext cx="234709" cy="612539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6C1F2FF8-173A-4846-9235-98DB8EC58215}"/>
              </a:ext>
            </a:extLst>
          </p:cNvPr>
          <p:cNvSpPr/>
          <p:nvPr/>
        </p:nvSpPr>
        <p:spPr>
          <a:xfrm rot="8110720">
            <a:off x="6615407" y="440676"/>
            <a:ext cx="234709" cy="612539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1F4D6599-8DD6-B54E-9709-18F4BD46AB59}"/>
              </a:ext>
            </a:extLst>
          </p:cNvPr>
          <p:cNvSpPr/>
          <p:nvPr/>
        </p:nvSpPr>
        <p:spPr>
          <a:xfrm rot="8110720">
            <a:off x="7363120" y="440676"/>
            <a:ext cx="234709" cy="612539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B7CD17-6A48-4149-8EF7-72D4BA4FAADC}"/>
              </a:ext>
            </a:extLst>
          </p:cNvPr>
          <p:cNvSpPr txBox="1"/>
          <p:nvPr/>
        </p:nvSpPr>
        <p:spPr>
          <a:xfrm>
            <a:off x="3449954" y="219828"/>
            <a:ext cx="178879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8pm to midnight 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Monday,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Tuesday, Wednesday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B460420-135E-5443-AC94-ECE2C3C2DEFB}"/>
              </a:ext>
            </a:extLst>
          </p:cNvPr>
          <p:cNvSpPr txBox="1">
            <a:spLocks/>
          </p:cNvSpPr>
          <p:nvPr/>
        </p:nvSpPr>
        <p:spPr>
          <a:xfrm>
            <a:off x="446315" y="729346"/>
            <a:ext cx="2125436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B150"/>
                </a:solidFill>
              </a:rPr>
              <a:t>Flatiron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D6AC211-9228-F04C-8BF7-4745783224CB}"/>
              </a:ext>
            </a:extLst>
          </p:cNvPr>
          <p:cNvSpPr txBox="1">
            <a:spLocks/>
          </p:cNvSpPr>
          <p:nvPr/>
        </p:nvSpPr>
        <p:spPr>
          <a:xfrm>
            <a:off x="446314" y="3962400"/>
            <a:ext cx="3135085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7D1CB"/>
                </a:solidFill>
              </a:rPr>
              <a:t>Lincoln Center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1FAB7-00E8-DA45-899B-EA1FC13A2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2328" y="582386"/>
            <a:ext cx="838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03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05BFB2-D312-4C48-80F7-A7CBAFCF4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sz="5400" b="1" dirty="0"/>
              <a:t>APPENDIX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5478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3F5A5A-3A6F-EB46-8E60-08F911DFC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472" y="1113693"/>
            <a:ext cx="11539056" cy="5071818"/>
          </a:xfrm>
        </p:spPr>
      </p:pic>
    </p:spTree>
    <p:extLst>
      <p:ext uri="{BB962C8B-B14F-4D97-AF65-F5344CB8AC3E}">
        <p14:creationId xmlns:p14="http://schemas.microsoft.com/office/powerpoint/2010/main" val="537654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75D7-1272-994F-82B5-5E4DFA5B1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Turnstile Fluctuation By Time of Day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DB4B94D7-0EF8-B648-9541-8B860DDD3F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87120"/>
            <a:ext cx="5181600" cy="262834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139622-04C7-254D-9171-5F8173718C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705894"/>
            <a:ext cx="5181600" cy="2590800"/>
          </a:xfrm>
        </p:spPr>
      </p:pic>
    </p:spTree>
    <p:extLst>
      <p:ext uri="{BB962C8B-B14F-4D97-AF65-F5344CB8AC3E}">
        <p14:creationId xmlns:p14="http://schemas.microsoft.com/office/powerpoint/2010/main" val="1888520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AB42-1907-114A-9D8A-FBAF5F11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C3AC-E047-1743-A1A0-A679B5384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Optimize street team placement to gather names and email addresses of those who will attend gala and contribute to cause.</a:t>
            </a:r>
          </a:p>
        </p:txBody>
      </p:sp>
    </p:spTree>
    <p:extLst>
      <p:ext uri="{BB962C8B-B14F-4D97-AF65-F5344CB8AC3E}">
        <p14:creationId xmlns:p14="http://schemas.microsoft.com/office/powerpoint/2010/main" val="2847102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A6DF9-91CB-004E-9268-48D7784CD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What We Did</a:t>
            </a:r>
          </a:p>
        </p:txBody>
      </p:sp>
      <p:pic>
        <p:nvPicPr>
          <p:cNvPr id="9" name="Content Placeholder 8" descr="Map&#10;&#10;Description automatically generated">
            <a:extLst>
              <a:ext uri="{FF2B5EF4-FFF2-40B4-BE49-F238E27FC236}">
                <a16:creationId xmlns:a16="http://schemas.microsoft.com/office/drawing/2014/main" id="{AA8199CA-3FAD-4A48-AFED-40CF7827A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8627" y="1356719"/>
            <a:ext cx="3725344" cy="513615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6C1191-B642-664E-897F-3284B88AC338}"/>
              </a:ext>
            </a:extLst>
          </p:cNvPr>
          <p:cNvSpPr txBox="1"/>
          <p:nvPr/>
        </p:nvSpPr>
        <p:spPr>
          <a:xfrm>
            <a:off x="6518030" y="1690688"/>
            <a:ext cx="4941033" cy="1891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Four weeks of July 2019 MTA turnstile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472 Stations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20.7M NYC metro area residents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Pandas, matplotlib, seaborn</a:t>
            </a:r>
          </a:p>
        </p:txBody>
      </p:sp>
    </p:spTree>
    <p:extLst>
      <p:ext uri="{BB962C8B-B14F-4D97-AF65-F5344CB8AC3E}">
        <p14:creationId xmlns:p14="http://schemas.microsoft.com/office/powerpoint/2010/main" val="1473337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3A0ED4-1827-DF43-A75C-5FC69EFDC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686844"/>
            <a:ext cx="10515600" cy="2628900"/>
          </a:xfr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36C5ED14-6488-3F48-AB8C-4A7CEFEB6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08" y="1471571"/>
            <a:ext cx="11066584" cy="39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4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E71364-A362-9441-B34B-8388CBF46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3569" y="574524"/>
            <a:ext cx="7244862" cy="5708952"/>
          </a:xfrm>
        </p:spPr>
      </p:pic>
    </p:spTree>
    <p:extLst>
      <p:ext uri="{BB962C8B-B14F-4D97-AF65-F5344CB8AC3E}">
        <p14:creationId xmlns:p14="http://schemas.microsoft.com/office/powerpoint/2010/main" val="150195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A8BD0-71B9-EC4A-850A-8C8753BBE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09599"/>
          </a:xfrm>
        </p:spPr>
        <p:txBody>
          <a:bodyPr>
            <a:normAutofit/>
          </a:bodyPr>
          <a:lstStyle/>
          <a:p>
            <a:r>
              <a:rPr lang="en-US" sz="2800" dirty="0"/>
              <a:t>Turnstile Fluctuation By Day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843E4DB9-C3E3-074E-A250-C44D9B797B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85774" y="-171342"/>
            <a:ext cx="8223942" cy="4111971"/>
          </a:xfrm>
        </p:spPr>
      </p:pic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8B7484C1-E90B-5548-9637-864DD5ABC5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65094" y="3843627"/>
            <a:ext cx="6903095" cy="2840202"/>
          </a:xfrm>
        </p:spPr>
      </p:pic>
    </p:spTree>
    <p:extLst>
      <p:ext uri="{BB962C8B-B14F-4D97-AF65-F5344CB8AC3E}">
        <p14:creationId xmlns:p14="http://schemas.microsoft.com/office/powerpoint/2010/main" val="3619410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D923-7516-064C-9F06-3A0347315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23257"/>
          </a:xfrm>
        </p:spPr>
        <p:txBody>
          <a:bodyPr>
            <a:normAutofit/>
          </a:bodyPr>
          <a:lstStyle/>
          <a:p>
            <a:r>
              <a:rPr lang="en-US" sz="2800" dirty="0"/>
              <a:t>Turnstile Fluctuation By </a:t>
            </a:r>
            <a:br>
              <a:rPr lang="en-US" sz="2800" dirty="0"/>
            </a:br>
            <a:r>
              <a:rPr lang="en-US" sz="2800" dirty="0"/>
              <a:t>Time During The Week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DC824DFF-787E-7A40-9095-0F75A851A0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81902" y="304800"/>
            <a:ext cx="6952514" cy="339634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6CE37C-437C-0C4B-9781-5BE37F5DAE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3941" y="4027714"/>
            <a:ext cx="6433032" cy="2590800"/>
          </a:xfrm>
        </p:spPr>
      </p:pic>
    </p:spTree>
    <p:extLst>
      <p:ext uri="{BB962C8B-B14F-4D97-AF65-F5344CB8AC3E}">
        <p14:creationId xmlns:p14="http://schemas.microsoft.com/office/powerpoint/2010/main" val="3700889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1126-8A98-2944-B640-0A2E8187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Location, Location, Location</a:t>
            </a:r>
          </a:p>
        </p:txBody>
      </p:sp>
      <p:pic>
        <p:nvPicPr>
          <p:cNvPr id="10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92CF737B-279A-FD4B-AFEB-A54BAC4F3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447627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C62BA1-1179-2943-A65E-6102EE64C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010" y="2785738"/>
            <a:ext cx="4330527" cy="325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3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788</TotalTime>
  <Words>333</Words>
  <Application>Microsoft Macintosh PowerPoint</Application>
  <PresentationFormat>Widescreen</PresentationFormat>
  <Paragraphs>72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等线</vt:lpstr>
      <vt:lpstr>Arial</vt:lpstr>
      <vt:lpstr>Calibri</vt:lpstr>
      <vt:lpstr>Calibri Light</vt:lpstr>
      <vt:lpstr>Office Theme</vt:lpstr>
      <vt:lpstr>Women Tech Women Yes  Summer Gala Engagement</vt:lpstr>
      <vt:lpstr>Agenda</vt:lpstr>
      <vt:lpstr>Objective</vt:lpstr>
      <vt:lpstr>What We Did</vt:lpstr>
      <vt:lpstr>PowerPoint Presentation</vt:lpstr>
      <vt:lpstr>PowerPoint Presentation</vt:lpstr>
      <vt:lpstr>Turnstile Fluctuation By Day</vt:lpstr>
      <vt:lpstr>Turnstile Fluctuation By  Time During The Week</vt:lpstr>
      <vt:lpstr>Location, Location, Location</vt:lpstr>
      <vt:lpstr>Show me the Money!</vt:lpstr>
      <vt:lpstr>Median Household Income by Subway Station:  10,000 Foot Overview</vt:lpstr>
      <vt:lpstr>PowerPoint Presentation</vt:lpstr>
      <vt:lpstr>World Trade Center Station Highest Median Household Income</vt:lpstr>
      <vt:lpstr>Location, Location, Location</vt:lpstr>
      <vt:lpstr>The Flatiron district:  NYC’s tech 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APPENDIX</vt:lpstr>
      <vt:lpstr>PowerPoint Presentation</vt:lpstr>
      <vt:lpstr>Turnstile Fluctuation By Time of Day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 Tech Women Yes  Summer Gala Engagement</dc:title>
  <dc:creator>Chuck Cao</dc:creator>
  <cp:lastModifiedBy>Joshua Mailman</cp:lastModifiedBy>
  <cp:revision>79</cp:revision>
  <cp:lastPrinted>2021-01-09T19:54:51Z</cp:lastPrinted>
  <dcterms:created xsi:type="dcterms:W3CDTF">2021-01-08T01:17:24Z</dcterms:created>
  <dcterms:modified xsi:type="dcterms:W3CDTF">2021-01-09T21:02:55Z</dcterms:modified>
</cp:coreProperties>
</file>